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2194560"/>
          </a:xfrm>
          <a:prstGeom prst="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194560"/>
            <a:ext cx="12192000" cy="73152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777240"/>
            <a:ext cx="640080" cy="73152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365760"/>
            <a:ext cx="10972800" cy="36576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400" b="1" i="0">
                <a:solidFill>
                  <a:srgbClr val="069FC7"/>
                </a:solidFill>
                <a:latin typeface="Calibri"/>
              </a:rPr>
              <a:t>AI FIRM 2027  ·  NICHE 1 OF PORTFOLIO  ·  HOME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914400"/>
            <a:ext cx="10972800" cy="64008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Workers For Hire (WFH)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508760"/>
            <a:ext cx="1097280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600" b="0" i="0">
                <a:solidFill>
                  <a:srgbClr val="CADCFC"/>
                </a:solidFill>
                <a:latin typeface="Calibri"/>
              </a:rPr>
              <a:t>Grab for home services -- AI-matched, vetted, in your neighbourhood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2560320"/>
            <a:ext cx="10881360" cy="73152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560320"/>
            <a:ext cx="10881360" cy="36576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1600" b="1" i="0">
                <a:solidFill>
                  <a:srgbClr val="D4A53B"/>
                </a:solidFill>
                <a:latin typeface="Calibri"/>
              </a:rPr>
              <a:t>LIVE NOW  ·  http://43.156.228.124:8100/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907792"/>
            <a:ext cx="10881360" cy="36576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1100" b="0" i="0">
                <a:solidFill>
                  <a:srgbClr val="CADCFC"/>
                </a:solidFill>
                <a:latin typeface="Calibri"/>
              </a:rPr>
              <a:t>Concept deck  ·  Klang Valley first  ·  5 categories  ·  Trust layer the market lacks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520440"/>
            <a:ext cx="3611880" cy="169164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611880"/>
            <a:ext cx="54864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800" b="1" i="0">
                <a:solidFill>
                  <a:srgbClr val="D4A53B"/>
                </a:solidFill>
                <a:latin typeface="Calibri"/>
              </a:rPr>
              <a:t>01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3904488"/>
            <a:ext cx="324612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TWO-SIDED MARKETPLACE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4297680"/>
            <a:ext cx="3246120" cy="8229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Customers post a job in BM / EN / Mandarin / Tamil. Workers receive qualified leads, not cold calls.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34840" y="3520440"/>
            <a:ext cx="3611880" cy="169164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17720" y="3611880"/>
            <a:ext cx="54864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800" b="1" i="0">
                <a:solidFill>
                  <a:srgbClr val="D4A53B"/>
                </a:solidFill>
                <a:latin typeface="Calibri"/>
              </a:rPr>
              <a:t>02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17720" y="3904488"/>
            <a:ext cx="324612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AI MATCHING LAYER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17720" y="4297680"/>
            <a:ext cx="3246120" cy="8229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Job classifier routes to right category. Match score = skill fit + distance + availability + reviews.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0" y="3520440"/>
            <a:ext cx="3611880" cy="169164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12480" y="3611880"/>
            <a:ext cx="54864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800" b="1" i="0">
                <a:solidFill>
                  <a:srgbClr val="D4A53B"/>
                </a:solidFill>
                <a:latin typeface="Calibri"/>
              </a:rPr>
              <a:t>03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12480" y="3904488"/>
            <a:ext cx="324612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TRUST YOU CAN SCREENSHOT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0" y="4297680"/>
            <a:ext cx="3246120" cy="8229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Worker KYC + background check + verified reviews. &lt;15% fee vs 30%+ at lead-gen agencies.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5577840"/>
            <a:ext cx="1097280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0" i="0">
                <a:solidFill>
                  <a:srgbClr val="E5E7EB"/>
                </a:solidFill>
                <a:latin typeface="Calibri"/>
              </a:rPr>
              <a:t>Prepared by:  Nizmax  ·  BotBot team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" y="5870448"/>
            <a:ext cx="1097280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00" b="0" i="0">
                <a:solidFill>
                  <a:srgbClr val="E5E7EB"/>
                </a:solidFill>
                <a:latin typeface="Calibri"/>
              </a:rPr>
              <a:t>Concept locked 21 June 2026  ·  AI Firm 2027 launch target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01200" y="5852160"/>
            <a:ext cx="2286000" cy="5486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r"/>
            <a:r>
              <a:rPr sz="1800" b="1" i="0">
                <a:solidFill>
                  <a:srgbClr val="D4A53B"/>
                </a:solidFill>
                <a:latin typeface="Calibri"/>
              </a:rPr>
              <a:t>BotBot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1 / 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868680"/>
            <a:ext cx="12192000" cy="45720"/>
          </a:xfrm>
          <a:prstGeom prst="rect">
            <a:avLst/>
          </a:prstGeom>
          <a:solidFill>
            <a:srgbClr val="069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12471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Next 30 Days -- Decisions, Cadence, Risks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11247120" cy="292608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What we need from sir, what happens after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97280"/>
            <a:ext cx="566928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400" b="1" i="0">
                <a:solidFill>
                  <a:srgbClr val="D4A53B"/>
                </a:solidFill>
                <a:latin typeface="Calibri"/>
              </a:rPr>
              <a:t>3 decisions sir needs to make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508760"/>
            <a:ext cx="5669280" cy="36576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669280" cy="47548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Pricing model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fixed fee per job vs % of job value?  Default: 13% take rate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KYC partner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Jumio / Onfido / Veriff / local vendor?  Default: Jumio (proven, MY coverage)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First-100-workers bootstrap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cold recruit vs partner with training institute vs acquire small competitor?</a:t>
            </a:r>
          </a:p>
          <a:p>
            <a:pPr algn="l"/>
            <a:r>
              <a:rPr sz="600" b="0" i="0">
                <a:solidFill>
                  <a:srgbClr val="0C2D4A"/>
                </a:solidFill>
                <a:latin typeface="Calibri"/>
              </a:rPr>
              <a:t> </a:t>
            </a:r>
          </a:p>
          <a:p>
            <a:pPr algn="l"/>
            <a:r>
              <a:rPr sz="1100" b="0" i="1">
                <a:solidFill>
                  <a:srgbClr val="4B5563"/>
                </a:solidFill>
                <a:latin typeface="Calibri"/>
              </a:rPr>
              <a:t>   Default recommendation: training-institute partnership</a:t>
            </a:r>
          </a:p>
          <a:p>
            <a:pPr algn="l"/>
            <a:r>
              <a:rPr sz="1100" b="0" i="1">
                <a:solidFill>
                  <a:srgbClr val="4B5563"/>
                </a:solidFill>
                <a:latin typeface="Calibri"/>
              </a:rPr>
              <a:t>   gives quality control + bulk pipeline + worker pre-screen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3640" y="1097280"/>
            <a:ext cx="566928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400" b="1" i="0">
                <a:solidFill>
                  <a:srgbClr val="069FC7"/>
                </a:solidFill>
                <a:latin typeface="Calibri"/>
              </a:rPr>
              <a:t>Cadence + risks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63640" y="1508760"/>
            <a:ext cx="5669280" cy="36576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1600200"/>
            <a:ext cx="5669280" cy="47548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Weekly cadence (30 min, Saturday morning)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review metrics + unblock decisions + lock next-week deliverables</a:t>
            </a:r>
          </a:p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&gt;  Risk: chicken-and-egg cold start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mitigation = subsidize worker side (free listing 6 months) + training-institute pipeline</a:t>
            </a:r>
          </a:p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&gt;  Risk: trust incident in month 1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mitigation = KYC before listing + dispute team + insurance partner (Phase 3)</a:t>
            </a:r>
          </a:p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&gt;  Risk: regulatory gray areas (PT PTN vs sole-prop)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mitigation = legal counsel review in Phase 0 + e-Invois compliance baked in</a:t>
            </a:r>
          </a:p>
          <a:p>
            <a:pPr algn="l"/>
            <a:r>
              <a:rPr sz="1200" b="1" i="0">
                <a:solidFill>
                  <a:srgbClr val="047857"/>
                </a:solidFill>
                <a:latin typeface="Calibri"/>
              </a:rPr>
              <a:t>&gt;  Success metric: 30-day test = 50 workers signed + 20 jobs done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if not hit = iterate, do not expand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10 / 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868680"/>
            <a:ext cx="12192000" cy="45720"/>
          </a:xfrm>
          <a:prstGeom prst="rect">
            <a:avLst/>
          </a:prstGeom>
          <a:solidFill>
            <a:srgbClr val="069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12471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The Ask -- Build the trust layer the home-services market does not have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11247120" cy="292608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Three deliverables, one decision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188720"/>
            <a:ext cx="5029200" cy="5029200"/>
          </a:xfrm>
          <a:prstGeom prst="roundRect">
            <a:avLst/>
          </a:prstGeom>
          <a:solidFill>
            <a:srgbClr val="0C2D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4663440" cy="45720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D4A53B"/>
                </a:solidFill>
                <a:latin typeface="Calibri"/>
              </a:rPr>
              <a:t>THE ASK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828800"/>
            <a:ext cx="4663440" cy="137160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  <a:latin typeface="Calibri"/>
              </a:rPr>
              <a:t>Validate that an AI-matched, trust-first home-services marketplace can win in Klang Valley --</a:t>
            </a:r>
          </a:p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 with KYC, multilingual NLP, and &lt;15% fees as the wedge.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291840"/>
            <a:ext cx="466344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0" i="0">
                <a:solidFill>
                  <a:srgbClr val="CADCFC"/>
                </a:solidFill>
                <a:latin typeface="Calibri"/>
              </a:rPr>
              <a:t>Decision unlocks: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657600"/>
            <a:ext cx="4663440" cy="24231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•  Customer-side web (mobile-responsive)  ·  no native app in Phase 1</a:t>
            </a:r>
          </a:p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•  Worker-side portal  ·  KYC + schedule + leads queue</a:t>
            </a:r>
          </a:p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•  AI moat = job classifier + multilingual NLP + match score</a:t>
            </a:r>
          </a:p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•  Trust wedge = KYC + verified reviews + &lt;15% fee</a:t>
            </a:r>
          </a:p>
          <a:p>
            <a:pPr algn="l"/>
            <a:r>
              <a:rPr sz="600" b="0" i="0">
                <a:solidFill>
                  <a:srgbClr val="FFFFFF"/>
                </a:solidFill>
                <a:latin typeface="Calibri"/>
              </a:rPr>
              <a:t> </a:t>
            </a:r>
          </a:p>
          <a:p>
            <a:pPr algn="l"/>
            <a:r>
              <a:rPr sz="1100" b="1" i="0">
                <a:solidFill>
                  <a:srgbClr val="D4A53B"/>
                </a:solidFill>
                <a:latin typeface="Calibri"/>
              </a:rPr>
              <a:t>Anchor deadline:  500 workers + 5,000 jobs + NPS 50  =  expand to JB + Penang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52160" y="1188720"/>
            <a:ext cx="585216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500" b="1" i="0">
                <a:solidFill>
                  <a:srgbClr val="0C2D4A"/>
                </a:solidFill>
                <a:latin typeface="Calibri"/>
              </a:rPr>
              <a:t>Three deliverables, one decision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52160" y="1645920"/>
            <a:ext cx="5852160" cy="36576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5852160" y="1783080"/>
            <a:ext cx="5852160" cy="12801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5989320" y="1947672"/>
            <a:ext cx="502920" cy="502920"/>
          </a:xfrm>
          <a:prstGeom prst="round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89320" y="1947672"/>
            <a:ext cx="50292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29400" y="1892808"/>
            <a:ext cx="4937760" cy="3200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0C2D4A"/>
                </a:solidFill>
                <a:latin typeface="Calibri"/>
              </a:rPr>
              <a:t>PHASE 1 SCOPE -- KLANG VALLEY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2221992"/>
            <a:ext cx="4937760" cy="7772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5 categories: plumber, electrician, painter, AC technician, handyman. ~6 million households in the catchment.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852160" y="3200400"/>
            <a:ext cx="5852160" cy="12801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5989320" y="3364992"/>
            <a:ext cx="502920" cy="502920"/>
          </a:xfrm>
          <a:prstGeom prst="round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89320" y="3364992"/>
            <a:ext cx="50292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29400" y="3310128"/>
            <a:ext cx="4937760" cy="3200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0C2D4A"/>
                </a:solidFill>
                <a:latin typeface="Calibri"/>
              </a:rPr>
              <a:t>AI LAYER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29400" y="3639312"/>
            <a:ext cx="4937760" cy="7772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Multilingual NLP (BM/EN/Mandarin/Tamil). Job classifier. Match score. Price-band estimator. Trust signals.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852160" y="4617720"/>
            <a:ext cx="5852160" cy="128016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5989320" y="4782312"/>
            <a:ext cx="502920" cy="502920"/>
          </a:xfrm>
          <a:prstGeom prst="round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89320" y="4782312"/>
            <a:ext cx="50292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29400" y="4727448"/>
            <a:ext cx="4937760" cy="3200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0C2D4A"/>
                </a:solidFill>
                <a:latin typeface="Calibri"/>
              </a:rPr>
              <a:t>GO-TO-MARKET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29400" y="5056632"/>
            <a:ext cx="4937760" cy="7772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Cold-recruit first 100 workers (partner with training institutes). Customer acquisition via SEO + community + paid ads.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2 / 10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868680"/>
            <a:ext cx="12192000" cy="45720"/>
          </a:xfrm>
          <a:prstGeom prst="rect">
            <a:avLst/>
          </a:prstGeom>
          <a:solidFill>
            <a:srgbClr val="069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12471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Why Now -- The Market Is Ready And Fragmented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11247120" cy="292608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Three concrete gaps that this concept exploits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143000"/>
            <a:ext cx="5669280" cy="260604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143000"/>
            <a:ext cx="5669280" cy="457200"/>
          </a:xfrm>
          <a:prstGeom prst="rect">
            <a:avLst/>
          </a:prstGeom>
          <a:solidFill>
            <a:srgbClr val="0C2D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1143000"/>
            <a:ext cx="53035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GAP 01   ·   Directories Without Trust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1691640"/>
            <a:ext cx="5303520" cy="8229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TukangCekap, Kaidee, FB groups = search-and-browse directories. No KYC, no quality control, no AI matching. Scams are common.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697480"/>
            <a:ext cx="5303520" cy="9601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50" b="1" i="0">
                <a:solidFill>
                  <a:srgbClr val="0C2D4A"/>
                </a:solidFill>
                <a:latin typeface="Calibri"/>
              </a:rPr>
              <a:t>WFH answer: every worker KYC'd + background-checked before listing. Verified reviews from completed jobs only.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1143000"/>
            <a:ext cx="5669280" cy="260604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263640" y="1143000"/>
            <a:ext cx="5669280" cy="457200"/>
          </a:xfrm>
          <a:prstGeom prst="rect">
            <a:avLst/>
          </a:prstGeom>
          <a:solidFill>
            <a:srgbClr val="0C2D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46520" y="1143000"/>
            <a:ext cx="53035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GAP 02   ·   Lead-Gen Fees Eat The Worker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1691640"/>
            <a:ext cx="5303520" cy="8229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ServHero, FindMy-style agencies charge 30%+ per lead. Workers hate the economics. Quality drops because the best workers quit.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97480"/>
            <a:ext cx="5303520" cy="9601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50" b="1" i="0">
                <a:solidFill>
                  <a:srgbClr val="0C2D4A"/>
                </a:solidFill>
                <a:latin typeface="Calibri"/>
              </a:rPr>
              <a:t>WFH answer: 12-15% platform fee + leads-not-leases. Workers keep more, customers pay less.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3886200"/>
            <a:ext cx="5669280" cy="260604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3886200"/>
            <a:ext cx="5669280" cy="457200"/>
          </a:xfrm>
          <a:prstGeom prst="rect">
            <a:avLst/>
          </a:prstGeom>
          <a:solidFill>
            <a:srgbClr val="0C2D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3886200"/>
            <a:ext cx="53035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GAP 03   ·   No AI In The Loop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4434840"/>
            <a:ext cx="5303520" cy="8229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Existing players are static search. Customer describes a problem, gets 50 unrelated listings, calls 10 people, picks 1 by gut feel.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5440680"/>
            <a:ext cx="5303520" cy="9601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50" b="1" i="0">
                <a:solidFill>
                  <a:srgbClr val="0C2D4A"/>
                </a:solidFill>
                <a:latin typeface="Calibri"/>
              </a:rPr>
              <a:t>WFH answer: AI classifier routes to right category + match score ranks 3 best workers. 15-minute time-to-pick.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3 / 10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868680"/>
            <a:ext cx="12192000" cy="45720"/>
          </a:xfrm>
          <a:prstGeom prst="rect">
            <a:avLst/>
          </a:prstGeom>
          <a:solidFill>
            <a:srgbClr val="069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12471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Target Statement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11247120" cy="292608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Locked 21 June 2026  ·  author: Nizmax  ·  BotBot team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97280"/>
            <a:ext cx="1371600" cy="14630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000" b="1" i="0">
                <a:solidFill>
                  <a:srgbClr val="D4A53B"/>
                </a:solidFill>
                <a:latin typeface="Calibri"/>
              </a:rPr>
              <a:t>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1920240"/>
            <a:ext cx="10515600" cy="20116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2200" b="1" i="0">
                <a:solidFill>
                  <a:srgbClr val="0C2D4A"/>
                </a:solidFill>
                <a:latin typeface="Calibri"/>
              </a:rPr>
              <a:t>Build a Grab-style marketplace for home services in Malaysia,</a:t>
            </a:r>
          </a:p>
          <a:p>
            <a:pPr algn="l"/>
            <a:r>
              <a:rPr sz="1900" b="0" i="0">
                <a:solidFill>
                  <a:srgbClr val="0C2D4A"/>
                </a:solidFill>
                <a:latin typeface="Calibri"/>
              </a:rPr>
              <a:t>starting with Klang Valley and 5 categories,</a:t>
            </a:r>
          </a:p>
          <a:p>
            <a:pPr algn="l"/>
            <a:r>
              <a:rPr sz="1900" b="0" i="0">
                <a:solidFill>
                  <a:srgbClr val="0C2D4A"/>
                </a:solidFill>
                <a:latin typeface="Calibri"/>
              </a:rPr>
              <a:t>differentiated by AI matching, multilingual NLP, and a trust layer</a:t>
            </a:r>
          </a:p>
          <a:p>
            <a:pPr algn="l"/>
            <a:r>
              <a:rPr sz="1900" b="0" i="0">
                <a:solidFill>
                  <a:srgbClr val="0C2D4A"/>
                </a:solidFill>
                <a:latin typeface="Calibri"/>
              </a:rPr>
              <a:t>that fragmented competitors do not offer at scale.</a:t>
            </a:r>
          </a:p>
          <a:p>
            <a:pPr algn="l"/>
            <a:r>
              <a:rPr sz="600" b="0" i="0">
                <a:solidFill>
                  <a:srgbClr val="0C2D4A"/>
                </a:solidFill>
                <a:latin typeface="Calibri"/>
              </a:rPr>
              <a:t> </a:t>
            </a:r>
          </a:p>
          <a:p>
            <a:pPr algn="l"/>
            <a:r>
              <a:rPr sz="1400" b="0" i="1">
                <a:solidFill>
                  <a:srgbClr val="4B5563"/>
                </a:solidFill>
                <a:latin typeface="Calibri"/>
              </a:rPr>
              <a:t>Phase 1 = Klang Valley web product.  Phase 2 = expand to JB + Penang.  Phase 3 = native apps + B2B.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389120"/>
            <a:ext cx="1124712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400" b="1" i="0">
                <a:solidFill>
                  <a:srgbClr val="0C2D4A"/>
                </a:solidFill>
                <a:latin typeface="Calibri"/>
              </a:rPr>
              <a:t>Decomposed into 3 strategic deliverables: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4754880"/>
            <a:ext cx="11247120" cy="36576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57200" y="4892040"/>
            <a:ext cx="3749039" cy="16002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4983480"/>
            <a:ext cx="54864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303520"/>
            <a:ext cx="3383279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TWO-SIDED PRODUCT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605272"/>
            <a:ext cx="3383279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00" b="1" i="0">
                <a:solidFill>
                  <a:srgbClr val="D4A53B"/>
                </a:solidFill>
                <a:latin typeface="Calibri"/>
              </a:rPr>
              <a:t>(the marketplace)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852160"/>
            <a:ext cx="3383279" cy="6400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Customer posts job in BM / EN / Mandarin / Tamil. Worker accepts lead, completes job, gets paid. Platform takes 12-15%.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97679" y="4892040"/>
            <a:ext cx="3749039" cy="16002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80559" y="4983480"/>
            <a:ext cx="54864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59" y="5303520"/>
            <a:ext cx="3383279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AI MOAT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80559" y="5605272"/>
            <a:ext cx="3383279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00" b="1" i="0">
                <a:solidFill>
                  <a:srgbClr val="D4A53B"/>
                </a:solidFill>
                <a:latin typeface="Calibri"/>
              </a:rPr>
              <a:t>(the defensibility)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80559" y="5852160"/>
            <a:ext cx="3383279" cy="6400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Job classifier routes by description. Match score ranks workers. Verified-review trust layer. Multilingual from day 1.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138158" y="4892040"/>
            <a:ext cx="3749039" cy="16002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321038" y="4983480"/>
            <a:ext cx="548640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21038" y="5303520"/>
            <a:ext cx="3383279" cy="36576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NETWORK EFFECTS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21038" y="5605272"/>
            <a:ext cx="3383279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00" b="1" i="0">
                <a:solidFill>
                  <a:srgbClr val="D4A53B"/>
                </a:solidFill>
                <a:latin typeface="Calibri"/>
              </a:rPr>
              <a:t>(the scaling)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21038" y="5852160"/>
            <a:ext cx="3383279" cy="6400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500 verified workers in Klang Valley before expanding. 5,000 completed jobs + NPS 50 = gate to JB / Penang.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4 / 10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868680"/>
            <a:ext cx="12192000" cy="45720"/>
          </a:xfrm>
          <a:prstGeom prst="rect">
            <a:avLst/>
          </a:prstGeom>
          <a:solidFill>
            <a:srgbClr val="069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12471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Scope -- What This Is, What It Isn't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11247120" cy="292608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Discipline now prevents scope drift later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97280"/>
            <a:ext cx="5669280" cy="45720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600" b="1" i="0">
                <a:solidFill>
                  <a:srgbClr val="047857"/>
                </a:solidFill>
                <a:latin typeface="Calibri"/>
              </a:rPr>
              <a:t>IN SCOPE  (Phase 1)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572768"/>
            <a:ext cx="5669280" cy="36576"/>
          </a:xfrm>
          <a:prstGeom prst="rect">
            <a:avLst/>
          </a:prstGeom>
          <a:solidFill>
            <a:srgbClr val="047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457200" y="1737360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1801368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47857"/>
                </a:solidFill>
                <a:latin typeface="Calibri"/>
              </a:rPr>
              <a:t>&gt; Klang Valley geography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KL + Selangor + Putrajaya. ~6 million households.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487168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2551176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47857"/>
                </a:solidFill>
                <a:latin typeface="Calibri"/>
              </a:rPr>
              <a:t>&gt; 5 service categories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2852928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Plumber, electrician, painter, AC tech, handyman.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3236976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4360" y="3300984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47857"/>
                </a:solidFill>
                <a:latin typeface="Calibri"/>
              </a:rPr>
              <a:t>&gt; Web product (no native apps)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602736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Customer-side + worker-side, both mobile-responsive.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3986784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4050792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47857"/>
                </a:solidFill>
                <a:latin typeface="Calibri"/>
              </a:rPr>
              <a:t>&gt; Multilingual NLP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352544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BM / EN / Mandarin / Tamil from day 1.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4736592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94360" y="4800600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47857"/>
                </a:solidFill>
                <a:latin typeface="Calibri"/>
              </a:rPr>
              <a:t>&gt; Trust layer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102352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KYC + background check + verified reviews from completed jobs.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5486400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94360" y="5550408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47857"/>
                </a:solidFill>
                <a:latin typeface="Calibri"/>
              </a:rPr>
              <a:t>&gt; Platform fee 12-15%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852160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Worker keeps 85-88% of job value. Customer pays less than lead-gen agency.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63640" y="1097280"/>
            <a:ext cx="5669280" cy="45720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600" b="1" i="0">
                <a:solidFill>
                  <a:srgbClr val="C0392B"/>
                </a:solidFill>
                <a:latin typeface="Calibri"/>
              </a:rPr>
              <a:t>OUT OF SCOPE  (Phase 1)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263640" y="1572768"/>
            <a:ext cx="5669280" cy="36576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6263640" y="1737360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0" y="1801368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x Native iOS / Android apps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75120" y="2103120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Phase 2 -- only after web PMF in Klang Valley.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263640" y="2487168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00800" y="2551176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x Geographic expansion (JB, Penang)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675120" y="2852928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Phase 2 -- gate: 500 workers + 5,000 jobs + NPS 50.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263640" y="3236976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0" y="3300984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x New categories (cleaner, tutor)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75120" y="3602736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Separate project under same parent portfolio.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63640" y="3986784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00800" y="4050792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x B2B / property manager tier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75120" y="4352544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Phase 3 -- only after B2C unit economics proven.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6263640" y="4736592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00800" y="4800600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x Worker financing / insurance products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675120" y="5102352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Phase 3 -- out of business model until maturity.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263640" y="5486400"/>
            <a:ext cx="5669280" cy="713232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400800" y="5550408"/>
            <a:ext cx="544068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C0392B"/>
                </a:solidFill>
                <a:latin typeface="Calibri"/>
              </a:rPr>
              <a:t>x Hardware / e-commerce vertical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675120" y="5852160"/>
            <a:ext cx="5166360" cy="310896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4B5563"/>
                </a:solidFill>
                <a:latin typeface="Calibri"/>
              </a:rPr>
              <a:t>Not in business model. Stay focused on service matching.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5 / 10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868680"/>
            <a:ext cx="12192000" cy="45720"/>
          </a:xfrm>
          <a:prstGeom prst="rect">
            <a:avLst/>
          </a:prstGeom>
          <a:solidFill>
            <a:srgbClr val="069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12471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Why It Pays Back -- Year 1 Unit Economics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11247120" cy="292608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Conservative model. Break-even gates Phase 2 expansion.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188720"/>
            <a:ext cx="2697480" cy="13716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1325880"/>
            <a:ext cx="242316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2800" b="1" i="0">
                <a:solidFill>
                  <a:srgbClr val="D4A53B"/>
                </a:solidFill>
                <a:latin typeface="Calibri"/>
              </a:rPr>
              <a:t>500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874520"/>
            <a:ext cx="2423160" cy="3200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verified workers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94560"/>
            <a:ext cx="242316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ctr"/>
            <a:r>
              <a:rPr sz="900" b="0" i="0">
                <a:solidFill>
                  <a:srgbClr val="CADCFC"/>
                </a:solidFill>
                <a:latin typeface="Calibri"/>
              </a:rPr>
              <a:t>Klang Valley catchment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188720"/>
            <a:ext cx="2697480" cy="13716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74720" y="1325880"/>
            <a:ext cx="242316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2800" b="1" i="0">
                <a:solidFill>
                  <a:srgbClr val="D4A53B"/>
                </a:solidFill>
                <a:latin typeface="Calibri"/>
              </a:rPr>
              <a:t>5,000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1874520"/>
            <a:ext cx="2423160" cy="3200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completed jobs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74720" y="2194560"/>
            <a:ext cx="242316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ctr"/>
            <a:r>
              <a:rPr sz="900" b="0" i="0">
                <a:solidFill>
                  <a:srgbClr val="CADCFC"/>
                </a:solidFill>
                <a:latin typeface="Calibri"/>
              </a:rPr>
              <a:t>Year 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697480" cy="13716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55080" y="1325880"/>
            <a:ext cx="242316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2800" b="1" i="0">
                <a:solidFill>
                  <a:srgbClr val="D4A53B"/>
                </a:solidFill>
                <a:latin typeface="Calibri"/>
              </a:rPr>
              <a:t>RM 250k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55080" y="1874520"/>
            <a:ext cx="2423160" cy="3200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platform GMV x fee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55080" y="2194560"/>
            <a:ext cx="242316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ctr"/>
            <a:r>
              <a:rPr sz="900" b="0" i="0">
                <a:solidFill>
                  <a:srgbClr val="CADCFC"/>
                </a:solidFill>
                <a:latin typeface="Calibri"/>
              </a:rPr>
              <a:t>at 13% avg take rate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098280" y="1188720"/>
            <a:ext cx="2697480" cy="13716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35440" y="1325880"/>
            <a:ext cx="242316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2800" b="1" i="0">
                <a:solidFill>
                  <a:srgbClr val="D4A53B"/>
                </a:solidFill>
                <a:latin typeface="Calibri"/>
              </a:rPr>
              <a:t>NPS 50+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35440" y="1874520"/>
            <a:ext cx="2423160" cy="32004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customer satisfaction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35440" y="2194560"/>
            <a:ext cx="2423160" cy="292608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ctr"/>
            <a:r>
              <a:rPr sz="900" b="0" i="0">
                <a:solidFill>
                  <a:srgbClr val="CADCFC"/>
                </a:solidFill>
                <a:latin typeface="Calibri"/>
              </a:rPr>
              <a:t>gate to Phase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2834640"/>
            <a:ext cx="566928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400" b="1" i="0">
                <a:solidFill>
                  <a:srgbClr val="047857"/>
                </a:solidFill>
                <a:latin typeface="Calibri"/>
              </a:rPr>
              <a:t>Worker economics (why they join)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3246120"/>
            <a:ext cx="5669280" cy="36576"/>
          </a:xfrm>
          <a:prstGeom prst="rect">
            <a:avLst/>
          </a:prstGeom>
          <a:solidFill>
            <a:srgbClr val="047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" y="3337560"/>
            <a:ext cx="5669280" cy="30175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Platform fee 12-15%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vs 30%+ at lead-gen agencies (ServHero, FindMy)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Qualified leads, not cold calls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customer has described the problem before worker is contacted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Set own schedule + radius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no minimum hours, no exclusivity, no quota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Verified reviews = higher rates over time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top-rated workers earn 25%+ premium within 6 months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63640" y="2834640"/>
            <a:ext cx="566928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400" b="1" i="0">
                <a:solidFill>
                  <a:srgbClr val="069FC7"/>
                </a:solidFill>
                <a:latin typeface="Calibri"/>
              </a:rPr>
              <a:t>Customer economics (why they switch)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63640" y="3246120"/>
            <a:ext cx="5669280" cy="36576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63640" y="3337560"/>
            <a:ext cx="5669280" cy="30175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15-minute time-to-pick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AI ranks 3 best workers, customer picks 1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KYC badge visible on every profile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strangers-with-tools anxiety removed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Transparent price bands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AI estimator shows fair range before job starts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Pay after job done (e-wallet or cash)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no upfront commitment, dispute resolution built in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6 / 10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868680"/>
            <a:ext cx="12192000" cy="45720"/>
          </a:xfrm>
          <a:prstGeom prst="rect">
            <a:avLst/>
          </a:prstGeom>
          <a:solidFill>
            <a:srgbClr val="069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12471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Tech Stack -- Defensible Anchors, Not Hype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11247120" cy="292608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What the AI moat actually runs 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97280"/>
            <a:ext cx="566928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400" b="1" i="0">
                <a:solidFill>
                  <a:srgbClr val="069FC7"/>
                </a:solidFill>
                <a:latin typeface="Calibri"/>
              </a:rPr>
              <a:t>AI layer (the moat)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508760"/>
            <a:ext cx="5669280" cy="36576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600200"/>
            <a:ext cx="5669280" cy="47548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Job-description classifier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fine-tuned BERT-base on labelled home-services data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Multilingual NLP (4 languages)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mBERT or XLM-R base, BM + EN + Mandarin + Tamil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Worker-customer match score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skill fit + distance + availability + review weight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Price-band estimator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trained on completed-job data (cold-start with category median)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Vision for damage assessment (Phase 2)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customer uploads photo, AI pre-quotes the job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3640" y="1097280"/>
            <a:ext cx="566928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400" b="1" i="0">
                <a:solidFill>
                  <a:srgbClr val="047857"/>
                </a:solidFill>
                <a:latin typeface="Calibri"/>
              </a:rPr>
              <a:t>Trust + ops layer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63640" y="1508760"/>
            <a:ext cx="5669280" cy="36576"/>
          </a:xfrm>
          <a:prstGeom prst="rect">
            <a:avLst/>
          </a:prstGeom>
          <a:solidFill>
            <a:srgbClr val="047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1600200"/>
            <a:ext cx="5669280" cy="47548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KYC + background check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NRIC + selfie + partner API (Jumio / Veriff / local vendor)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Verified reviews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only customers with completed + paid jobs can review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Payment (Phase 1)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Touch n Go e-wallet + GrabPay + cash fallback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Dispute resolution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48-hour SLA, in-house team + photographed job log</a:t>
            </a:r>
          </a:p>
          <a:p>
            <a:pPr algn="l"/>
            <a:r>
              <a:rPr sz="1200" b="1" i="0">
                <a:solidFill>
                  <a:srgbClr val="0C2D4A"/>
                </a:solidFill>
                <a:latin typeface="Calibri"/>
              </a:rPr>
              <a:t>&gt;  Web stack</a:t>
            </a:r>
          </a:p>
          <a:p>
            <a:pPr algn="l"/>
            <a:r>
              <a:rPr sz="1100" b="0" i="0">
                <a:solidFill>
                  <a:srgbClr val="4B5563"/>
                </a:solidFill>
                <a:latin typeface="Calibri"/>
              </a:rPr>
              <a:t>   React/Next.js + PostgreSQL + Redis + Stripe Connect (Phase 1.5)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7 / 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868680"/>
            <a:ext cx="12192000" cy="45720"/>
          </a:xfrm>
          <a:prstGeom prst="rect">
            <a:avLst/>
          </a:prstGeom>
          <a:solidFill>
            <a:srgbClr val="069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12471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Implementation Roadmap -- 4 Phases to Phase-2 Gate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11247120" cy="292608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Each phase has a hard output and a decision gate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188720"/>
            <a:ext cx="2788920" cy="50292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188720"/>
            <a:ext cx="2788920" cy="502920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1188720"/>
            <a:ext cx="242316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PHASE 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1828800"/>
            <a:ext cx="2423160" cy="7315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D4A53B"/>
                </a:solidFill>
                <a:latin typeface="Calibri"/>
              </a:rPr>
              <a:t>FOUNDATION  (now -- 4 weeks)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651760"/>
            <a:ext cx="2423160" cy="25603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Concept lock. MVP scope. Tech stack pick. Brand + landing page live. Legal entity + e-Invois setup.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94360" y="5120640"/>
            <a:ext cx="2514600" cy="36576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5257800"/>
            <a:ext cx="2423160" cy="2743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900" b="1" i="0">
                <a:solidFill>
                  <a:srgbClr val="D4A53B"/>
                </a:solidFill>
                <a:latin typeface="Calibri"/>
              </a:rPr>
              <a:t>GATE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532120"/>
            <a:ext cx="2423160" cy="6400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00" b="0" i="1">
                <a:solidFill>
                  <a:srgbClr val="FFFFFF"/>
                </a:solidFill>
                <a:latin typeface="Calibri"/>
              </a:rPr>
              <a:t>MVP build approved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37560" y="1188720"/>
            <a:ext cx="2788920" cy="50292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337560" y="1188720"/>
            <a:ext cx="2788920" cy="502920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520440" y="1188720"/>
            <a:ext cx="242316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PHASE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20440" y="1828800"/>
            <a:ext cx="2423160" cy="7315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D4A53B"/>
                </a:solidFill>
                <a:latin typeface="Calibri"/>
              </a:rPr>
              <a:t>MVP BUILD  (1-3 months)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20440" y="2651760"/>
            <a:ext cx="2423160" cy="25603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Customer + worker web apps. AI classifier + match score. KYC partner. Payment integration. Cold-recruit first 100 workers.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74720" y="5120640"/>
            <a:ext cx="2514600" cy="36576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520440" y="5257800"/>
            <a:ext cx="2423160" cy="2743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900" b="1" i="0">
                <a:solidFill>
                  <a:srgbClr val="D4A53B"/>
                </a:solidFill>
                <a:latin typeface="Calibri"/>
              </a:rPr>
              <a:t>GATE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20440" y="5532120"/>
            <a:ext cx="2423160" cy="6400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00" b="0" i="1">
                <a:solidFill>
                  <a:srgbClr val="FFFFFF"/>
                </a:solidFill>
                <a:latin typeface="Calibri"/>
              </a:rPr>
              <a:t>100 workers + 50 jobs in beta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1188720"/>
            <a:ext cx="2788920" cy="50292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17920" y="1188720"/>
            <a:ext cx="2788920" cy="502920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1188720"/>
            <a:ext cx="242316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PHASE 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0" y="1828800"/>
            <a:ext cx="2423160" cy="7315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D4A53B"/>
                </a:solidFill>
                <a:latin typeface="Calibri"/>
              </a:rPr>
              <a:t>VALIDATE  (3-9 months)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0" y="2651760"/>
            <a:ext cx="2423160" cy="25603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Public launch in Klang Valley. Multilingual NLP live. Verified reviews. Marketing loop. Hit 500 workers + 5,000 jobs + NPS 50.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355080" y="5120640"/>
            <a:ext cx="2514600" cy="36576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5257800"/>
            <a:ext cx="2423160" cy="2743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900" b="1" i="0">
                <a:solidFill>
                  <a:srgbClr val="D4A53B"/>
                </a:solidFill>
                <a:latin typeface="Calibri"/>
              </a:rPr>
              <a:t>GATE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0800" y="5532120"/>
            <a:ext cx="2423160" cy="6400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00" b="0" i="1">
                <a:solidFill>
                  <a:srgbClr val="FFFFFF"/>
                </a:solidFill>
                <a:latin typeface="Calibri"/>
              </a:rPr>
              <a:t>expand to JB + Penang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098280" y="1188720"/>
            <a:ext cx="2788920" cy="5029200"/>
          </a:xfrm>
          <a:prstGeom prst="roundRect">
            <a:avLst/>
          </a:prstGeom>
          <a:solidFill>
            <a:srgbClr val="07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9098280" y="1188720"/>
            <a:ext cx="2788920" cy="502920"/>
          </a:xfrm>
          <a:prstGeom prst="rect">
            <a:avLst/>
          </a:prstGeom>
          <a:solidFill>
            <a:srgbClr val="069F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281160" y="1188720"/>
            <a:ext cx="2423160" cy="50292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PHASE 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281160" y="1828800"/>
            <a:ext cx="2423160" cy="7315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200" b="1" i="0">
                <a:solidFill>
                  <a:srgbClr val="D4A53B"/>
                </a:solidFill>
                <a:latin typeface="Calibri"/>
              </a:rPr>
              <a:t>SCALE  (9-18 months)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81160" y="2651760"/>
            <a:ext cx="2423160" cy="25603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50" b="0" i="0">
                <a:solidFill>
                  <a:srgbClr val="CADCFC"/>
                </a:solidFill>
                <a:latin typeface="Calibri"/>
              </a:rPr>
              <a:t>Geographic expansion (JB, Penang). Native apps. B2B tier for property managers. Worker financing partner. Insurance products.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235440" y="5120640"/>
            <a:ext cx="2514600" cy="36576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281160" y="5257800"/>
            <a:ext cx="2423160" cy="2743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900" b="1" i="0">
                <a:solidFill>
                  <a:srgbClr val="D4A53B"/>
                </a:solidFill>
                <a:latin typeface="Calibri"/>
              </a:rPr>
              <a:t>GATE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281160" y="5532120"/>
            <a:ext cx="2423160" cy="6400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000" b="0" i="1">
                <a:solidFill>
                  <a:srgbClr val="FFFFFF"/>
                </a:solidFill>
                <a:latin typeface="Calibri"/>
              </a:rPr>
              <a:t>Series-A funding or profitable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8 / 10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7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868680"/>
            <a:ext cx="12192000" cy="45720"/>
          </a:xfrm>
          <a:prstGeom prst="rect">
            <a:avLst/>
          </a:prstGeom>
          <a:solidFill>
            <a:srgbClr val="069F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7160"/>
            <a:ext cx="11247120" cy="457200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Strategic Anchors -- Why This Matters Beyond The Project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"/>
            <a:ext cx="11247120" cy="292608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1100" b="0" i="0">
                <a:solidFill>
                  <a:srgbClr val="CADCFC"/>
                </a:solidFill>
                <a:latin typeface="Calibri"/>
              </a:rPr>
              <a:t>Four bets that compound if we are right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188720"/>
            <a:ext cx="5669280" cy="25603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188720"/>
            <a:ext cx="182880" cy="2560320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1325880"/>
            <a:ext cx="73152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2400" b="1" i="0">
                <a:solidFill>
                  <a:srgbClr val="D4A53B"/>
                </a:solidFill>
                <a:latin typeface="Calibri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20" y="1371600"/>
            <a:ext cx="4297680" cy="45720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0C2D4A"/>
                </a:solidFill>
                <a:latin typeface="Calibri"/>
              </a:rPr>
              <a:t>TRUST WINS IN FRAGMENTED MARKETS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1965960"/>
            <a:ext cx="5120640" cy="16459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50" b="0" i="0">
                <a:solidFill>
                  <a:srgbClr val="4B5563"/>
                </a:solidFill>
                <a:latin typeface="Calibri"/>
              </a:rPr>
              <a:t>Same playbook as Airbnb (strangers in your home) and Uber (strangers in your car). Trust layer = winner-take-most in 2-sided markets.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1188720"/>
            <a:ext cx="5669280" cy="25603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263640" y="1188720"/>
            <a:ext cx="182880" cy="2560320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629400" y="1325880"/>
            <a:ext cx="73152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2400" b="1" i="0">
                <a:solidFill>
                  <a:srgbClr val="D4A53B"/>
                </a:solidFill>
                <a:latin typeface="Calibri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52360" y="1371600"/>
            <a:ext cx="4297680" cy="45720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0C2D4A"/>
                </a:solidFill>
                <a:latin typeface="Calibri"/>
              </a:rPr>
              <a:t>AI IS CHEAPER THAN OPS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29400" y="1965960"/>
            <a:ext cx="5120640" cy="16459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50" b="0" i="0">
                <a:solidFill>
                  <a:srgbClr val="4B5563"/>
                </a:solidFill>
                <a:latin typeface="Calibri"/>
              </a:rPr>
              <a:t>AI classifier + match score does the work of 50 customer-support reps. Marginal cost per match = fractions of a cent. Margins expand as we scale.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3886200"/>
            <a:ext cx="5669280" cy="25603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3886200"/>
            <a:ext cx="182880" cy="2560320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4023360"/>
            <a:ext cx="73152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2400" b="1" i="0">
                <a:solidFill>
                  <a:srgbClr val="D4A53B"/>
                </a:solidFill>
                <a:latin typeface="Calibri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4069080"/>
            <a:ext cx="4297680" cy="45720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0C2D4A"/>
                </a:solidFill>
                <a:latin typeface="Calibri"/>
              </a:rPr>
              <a:t>MALAYSIAN MARKET IS UNDER-SERVED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663440"/>
            <a:ext cx="5120640" cy="16459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50" b="0" i="0">
                <a:solidFill>
                  <a:srgbClr val="4B5563"/>
                </a:solidFill>
                <a:latin typeface="Calibri"/>
              </a:rPr>
              <a:t>Grab started with 1 city + 1 service. The home-services vertical has no Grab equivalent. First mover with AI moat = 3-5 year lead.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63640" y="3886200"/>
            <a:ext cx="5669280" cy="25603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263640" y="3886200"/>
            <a:ext cx="182880" cy="2560320"/>
          </a:xfrm>
          <a:prstGeom prst="rect">
            <a:avLst/>
          </a:prstGeom>
          <a:solidFill>
            <a:srgbClr val="D4A5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629400" y="4023360"/>
            <a:ext cx="731520" cy="41148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2400" b="1" i="0">
                <a:solidFill>
                  <a:srgbClr val="D4A53B"/>
                </a:solidFill>
                <a:latin typeface="Calibri"/>
              </a:rPr>
              <a:t>04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52360" y="4069080"/>
            <a:ext cx="4297680" cy="45720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300" b="1" i="0">
                <a:solidFill>
                  <a:srgbClr val="0C2D4A"/>
                </a:solidFill>
                <a:latin typeface="Calibri"/>
              </a:rPr>
              <a:t>PORTABLE TO OTHER NICHES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29400" y="4663440"/>
            <a:ext cx="5120640" cy="1645920"/>
          </a:xfrm>
          <a:prstGeom prst="rect">
            <a:avLst/>
          </a:prstGeom>
          <a:noFill/>
        </p:spPr>
        <p:txBody>
          <a:bodyPr wrap="square" lIns="73152" rIns="73152" tIns="73152" bIns="73152" anchor="t">
            <a:spAutoFit/>
          </a:bodyPr>
          <a:lstStyle/>
          <a:p>
            <a:pPr algn="l"/>
            <a:r>
              <a:rPr sz="1150" b="0" i="0">
                <a:solidFill>
                  <a:srgbClr val="4B5563"/>
                </a:solidFill>
                <a:latin typeface="Calibri"/>
              </a:rPr>
              <a:t>Trust layer + AI matching = reusable for tutor marketplace, cleaner marketplace, handyman-for-business, eldercare. Same code, different category.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0C2D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65760" y="6611112"/>
            <a:ext cx="73152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  <a:latin typeface="Calibri"/>
              </a:rPr>
              <a:t>Workers For Hire (WFH)  ·  v1 Concept -- 21 June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13248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ctr"/>
            <a:r>
              <a:rPr sz="900" b="0" i="0">
                <a:solidFill>
                  <a:srgbClr val="FFFFFF"/>
                </a:solidFill>
                <a:latin typeface="Calibri"/>
              </a:rPr>
              <a:t>9 / 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0" y="6611112"/>
            <a:ext cx="1371600" cy="219456"/>
          </a:xfrm>
          <a:prstGeom prst="rect">
            <a:avLst/>
          </a:prstGeom>
          <a:noFill/>
        </p:spPr>
        <p:txBody>
          <a:bodyPr wrap="square" lIns="73152" rIns="73152" tIns="73152" bIns="73152" anchor="ctr">
            <a:sp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BotBot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